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2" r:id="rId1"/>
  </p:sldMasterIdLst>
  <p:sldIdLst>
    <p:sldId id="257" r:id="rId2"/>
    <p:sldId id="258" r:id="rId3"/>
    <p:sldId id="259" r:id="rId4"/>
    <p:sldId id="271" r:id="rId5"/>
    <p:sldId id="261" r:id="rId6"/>
    <p:sldId id="269" r:id="rId7"/>
    <p:sldId id="262" r:id="rId8"/>
    <p:sldId id="270" r:id="rId9"/>
    <p:sldId id="265" r:id="rId10"/>
    <p:sldId id="267" r:id="rId11"/>
    <p:sldId id="263" r:id="rId12"/>
    <p:sldId id="273" r:id="rId13"/>
    <p:sldId id="268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9DFE6C"/>
    <a:srgbClr val="FF3399"/>
    <a:srgbClr val="FF00FF"/>
    <a:srgbClr val="FF0000"/>
    <a:srgbClr val="9900FF"/>
    <a:srgbClr val="5811C1"/>
    <a:srgbClr val="CC0099"/>
    <a:srgbClr val="00CC99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09" autoAdjust="0"/>
    <p:restoredTop sz="94660" autoAdjust="0"/>
  </p:normalViewPr>
  <p:slideViewPr>
    <p:cSldViewPr snapToGrid="0">
      <p:cViewPr varScale="1">
        <p:scale>
          <a:sx n="85" d="100"/>
          <a:sy n="85" d="100"/>
        </p:scale>
        <p:origin x="552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20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1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683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3209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6095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44839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51607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25612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10898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825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211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471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5780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24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455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590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079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8442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0520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E5A6BD8-DFBB-4A47-8F6C-3749E4BEC581}" type="datetimeFigureOut">
              <a:rPr lang="en-IN" smtClean="0"/>
              <a:t>19-07-2023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4EB478A-9036-44FF-8C9B-135AAE507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07298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  <p:sldLayoutId id="2147483785" r:id="rId13"/>
    <p:sldLayoutId id="2147483786" r:id="rId14"/>
    <p:sldLayoutId id="2147483787" r:id="rId15"/>
    <p:sldLayoutId id="2147483788" r:id="rId16"/>
    <p:sldLayoutId id="2147483789" r:id="rId17"/>
  </p:sldLayoutIdLst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1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F46E360-7838-48AB-8541-6440E3964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1842247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4">
                    <a:lumMod val="75000"/>
                  </a:schemeClr>
                </a:solidFill>
                <a:latin typeface="Arial Black" panose="020B0A04020102020204" pitchFamily="34" charset="0"/>
              </a:rPr>
              <a:t>AUTOMATIC PLANT IRRIGATION SYSTEM</a:t>
            </a:r>
            <a:endParaRPr lang="en-IN" sz="4000" dirty="0">
              <a:solidFill>
                <a:schemeClr val="accent4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428CC-298D-409D-B720-4AACF5801D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6541" y="2528047"/>
            <a:ext cx="8534400" cy="194534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FF"/>
                </a:solidFill>
                <a:latin typeface="Algerian" panose="04020705040A02060702" pitchFamily="82" charset="0"/>
              </a:rPr>
              <a:t>PRESENTED BY</a:t>
            </a:r>
          </a:p>
          <a:p>
            <a:endParaRPr lang="en-US" dirty="0">
              <a:solidFill>
                <a:srgbClr val="0000FF"/>
              </a:solidFill>
              <a:latin typeface="Algerian" panose="04020705040A02060702" pitchFamily="82" charset="0"/>
            </a:endParaRPr>
          </a:p>
          <a:p>
            <a:pPr marL="0" indent="0"/>
            <a:r>
              <a:rPr lang="en-US" b="1" i="1" dirty="0">
                <a:solidFill>
                  <a:srgbClr val="0000FF"/>
                </a:solidFill>
              </a:rPr>
              <a:t>SUNDARAVALLI S</a:t>
            </a:r>
            <a:r>
              <a:rPr lang="en-US" b="1" i="1" dirty="0"/>
              <a:t> -</a:t>
            </a:r>
            <a:r>
              <a:rPr lang="en-US" b="1" i="1" dirty="0">
                <a:solidFill>
                  <a:srgbClr val="FF0000"/>
                </a:solidFill>
              </a:rPr>
              <a:t>111620106102</a:t>
            </a:r>
          </a:p>
          <a:p>
            <a:pPr marL="0" indent="0"/>
            <a:r>
              <a:rPr lang="en-US" b="1" i="1" dirty="0">
                <a:solidFill>
                  <a:srgbClr val="0000FF"/>
                </a:solidFill>
              </a:rPr>
              <a:t>SOWMYA B</a:t>
            </a:r>
            <a:r>
              <a:rPr lang="en-US" b="1" i="1" dirty="0"/>
              <a:t>-</a:t>
            </a:r>
            <a:r>
              <a:rPr lang="en-US" b="1" i="1" dirty="0">
                <a:solidFill>
                  <a:srgbClr val="FF0000"/>
                </a:solidFill>
              </a:rPr>
              <a:t>111620106096</a:t>
            </a:r>
          </a:p>
          <a:p>
            <a:endParaRPr lang="en-US" dirty="0">
              <a:solidFill>
                <a:srgbClr val="0000FF"/>
              </a:solidFill>
              <a:latin typeface="Algerian" panose="04020705040A02060702" pitchFamily="8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A88CAB-CB44-4723-902A-523D4EF0A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8705" y="4787153"/>
            <a:ext cx="11211954" cy="1713253"/>
          </a:xfrm>
          <a:noFill/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IN" dirty="0">
              <a:solidFill>
                <a:srgbClr val="FF00FF"/>
              </a:solidFill>
            </a:endParaRPr>
          </a:p>
          <a:p>
            <a:pPr marL="0" indent="0">
              <a:buNone/>
            </a:pPr>
            <a:endParaRPr lang="en-IN" dirty="0">
              <a:solidFill>
                <a:srgbClr val="FF00FF"/>
              </a:solidFill>
            </a:endParaRPr>
          </a:p>
          <a:p>
            <a:pPr marL="0" indent="0">
              <a:buNone/>
            </a:pPr>
            <a:endParaRPr lang="en-IN" dirty="0">
              <a:solidFill>
                <a:srgbClr val="FF00FF"/>
              </a:solidFill>
            </a:endParaRPr>
          </a:p>
          <a:p>
            <a:pPr marL="0" indent="0">
              <a:buNone/>
            </a:pPr>
            <a:endParaRPr lang="en-IN" dirty="0">
              <a:solidFill>
                <a:srgbClr val="FF00FF"/>
              </a:solidFill>
            </a:endParaRPr>
          </a:p>
          <a:p>
            <a:pPr marL="0" indent="0">
              <a:buNone/>
            </a:pPr>
            <a:r>
              <a:rPr lang="en-IN" sz="3000" b="1" i="1" dirty="0">
                <a:solidFill>
                  <a:srgbClr val="002060"/>
                </a:solidFill>
                <a:latin typeface="Arial Black" panose="020B0A04020102020204" pitchFamily="34" charset="0"/>
              </a:rPr>
              <a:t>RMK COLLEGE OF ENGINEERING AND TECHNOLOGY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32F69B-B989-4854-A2FF-1EE560627E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75" t="28266" r="33567" b="27734"/>
          <a:stretch/>
        </p:blipFill>
        <p:spPr>
          <a:xfrm>
            <a:off x="0" y="7253054"/>
            <a:ext cx="4688823" cy="1242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10255602"/>
      </p:ext>
    </p:extLst>
  </p:cSld>
  <p:clrMapOvr>
    <a:masterClrMapping/>
  </p:clrMapOvr>
  <p:transition spd="slow" advTm="2022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" grpId="0" build="p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1C2E4-3AA3-40F8-B9A1-6CF5CD828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9" y="171119"/>
            <a:ext cx="9348503" cy="1265398"/>
          </a:xfrm>
        </p:spPr>
        <p:txBody>
          <a:bodyPr>
            <a:normAutofit/>
          </a:bodyPr>
          <a:lstStyle/>
          <a:p>
            <a:pPr algn="just"/>
            <a:r>
              <a:rPr lang="en-US" sz="6600" dirty="0">
                <a:solidFill>
                  <a:schemeClr val="accent6"/>
                </a:solidFill>
                <a:latin typeface="Bahnschrift SemiCondensed" panose="020B0502040204020203" pitchFamily="34" charset="0"/>
              </a:rPr>
              <a:t>APPLICATIONS:</a:t>
            </a:r>
            <a:endParaRPr lang="en-IN" sz="6600" dirty="0">
              <a:solidFill>
                <a:schemeClr val="accent6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378EB-CC77-4A0C-8DF1-97672D5BE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9" y="2274903"/>
            <a:ext cx="8534400" cy="3615267"/>
          </a:xfrm>
        </p:spPr>
        <p:txBody>
          <a:bodyPr>
            <a:normAutofit/>
          </a:bodyPr>
          <a:lstStyle/>
          <a:p>
            <a:pPr algn="just"/>
            <a:r>
              <a:rPr lang="en-US" sz="4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ROOF GARDENS</a:t>
            </a:r>
          </a:p>
          <a:p>
            <a:pPr algn="just"/>
            <a:r>
              <a:rPr lang="en-US" sz="4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LAWNS</a:t>
            </a:r>
          </a:p>
          <a:p>
            <a:pPr algn="just"/>
            <a:r>
              <a:rPr lang="en-US" sz="4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AGRICULTURE</a:t>
            </a:r>
            <a:endParaRPr lang="en-IN" sz="4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0796A8-7D1E-4456-BEFF-89E37A235B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8" t="28738" r="33156" b="27670"/>
          <a:stretch/>
        </p:blipFill>
        <p:spPr>
          <a:xfrm>
            <a:off x="5493049" y="1127464"/>
            <a:ext cx="5683090" cy="40393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093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8680">
        <p:cut/>
      </p:transition>
    </mc:Choice>
    <mc:Fallback xmlns="">
      <p:transition advTm="868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33F59-568E-43F1-A106-933755547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961" y="270439"/>
            <a:ext cx="8534400" cy="150706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COST OF THE PROJECT:</a:t>
            </a:r>
            <a:endParaRPr lang="en-IN" sz="4400" dirty="0">
              <a:solidFill>
                <a:schemeClr val="accent2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CB4E4-199F-45A8-89A8-79854F74C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132" y="1902041"/>
            <a:ext cx="8534400" cy="3615267"/>
          </a:xfrm>
        </p:spPr>
        <p:txBody>
          <a:bodyPr>
            <a:normAutofit fontScale="55000" lnSpcReduction="20000"/>
          </a:bodyPr>
          <a:lstStyle/>
          <a:p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ARDUINO BOARD-                               </a:t>
            </a:r>
            <a:r>
              <a:rPr lang="en-IN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Rs.400</a:t>
            </a:r>
          </a:p>
          <a:p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WATER PUMP MOTOR-                         Rs.160</a:t>
            </a:r>
          </a:p>
          <a:p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5V RELAY MODULE-                              Rs.160</a:t>
            </a:r>
          </a:p>
          <a:p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USB-                                                        </a:t>
            </a:r>
            <a:r>
              <a:rPr lang="en-US" sz="38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Rs</a:t>
            </a:r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.  60</a:t>
            </a:r>
          </a:p>
          <a:p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JUMPER WIRES-                                     </a:t>
            </a:r>
            <a:r>
              <a:rPr lang="en-US" sz="38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Rs</a:t>
            </a:r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.  60</a:t>
            </a:r>
          </a:p>
          <a:p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9V BATTERY                                            </a:t>
            </a:r>
            <a:r>
              <a:rPr lang="en-US" sz="38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Rs</a:t>
            </a:r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.  25</a:t>
            </a:r>
          </a:p>
          <a:p>
            <a:r>
              <a:rPr lang="en-US" sz="3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CAPACITIVE SOIL MOISTURE SENSOR- Rs.220</a:t>
            </a:r>
          </a:p>
          <a:p>
            <a:endParaRPr lang="en-US" sz="3100" dirty="0"/>
          </a:p>
          <a:p>
            <a:r>
              <a:rPr lang="en-US" sz="3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TOTAL</a:t>
            </a:r>
            <a:endParaRPr lang="en-IN" sz="3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BF79567-609E-439C-AE41-89DCE735B422}"/>
              </a:ext>
            </a:extLst>
          </p:cNvPr>
          <p:cNvSpPr/>
          <p:nvPr/>
        </p:nvSpPr>
        <p:spPr>
          <a:xfrm>
            <a:off x="5344358" y="4980374"/>
            <a:ext cx="1216240" cy="4793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Rs.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1085</a:t>
            </a:r>
            <a:endParaRPr lang="en-I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7173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16164">
        <p:cut/>
      </p:transition>
    </mc:Choice>
    <mc:Fallback xmlns="">
      <p:transition advTm="16164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1-04-20 at 8.57.38 AM">
            <a:hlinkClick r:id="" action="ppaction://media"/>
            <a:extLst>
              <a:ext uri="{FF2B5EF4-FFF2-40B4-BE49-F238E27FC236}">
                <a16:creationId xmlns:a16="http://schemas.microsoft.com/office/drawing/2014/main" id="{1F7AC7D5-8945-45EB-9CC2-312AA0187B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564775"/>
            <a:ext cx="12192000" cy="564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2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79918-6743-498A-A054-6DF78ED13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276" y="137274"/>
            <a:ext cx="8534400" cy="1507067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</a:rPr>
              <a:t>CONCLUSION:</a:t>
            </a:r>
            <a:endParaRPr lang="en-IN" sz="4800" dirty="0">
              <a:solidFill>
                <a:schemeClr val="accent6">
                  <a:lumMod val="75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EE203-618E-4792-BEB6-FCE30D0C2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10" y="1245093"/>
            <a:ext cx="8534400" cy="3615267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sz="3600" dirty="0">
                <a:solidFill>
                  <a:schemeClr val="accent2"/>
                </a:solidFill>
              </a:rPr>
              <a:t>Thus the automatic plant irrigation system using </a:t>
            </a:r>
            <a:r>
              <a:rPr lang="en-US" sz="3600" dirty="0" err="1">
                <a:solidFill>
                  <a:schemeClr val="accent2"/>
                </a:solidFill>
              </a:rPr>
              <a:t>arduino</a:t>
            </a:r>
            <a:r>
              <a:rPr lang="en-US" sz="3600" dirty="0">
                <a:solidFill>
                  <a:schemeClr val="accent2"/>
                </a:solidFill>
              </a:rPr>
              <a:t> is made and worked successfully.</a:t>
            </a:r>
          </a:p>
          <a:p>
            <a:pPr algn="just"/>
            <a:r>
              <a:rPr lang="en-US" sz="3600" dirty="0">
                <a:solidFill>
                  <a:schemeClr val="accent2"/>
                </a:solidFill>
              </a:rPr>
              <a:t>This project focuses on the cost effective automatic plant irrigation system which allows saving water and human efforts with desired quantity.</a:t>
            </a:r>
            <a:endParaRPr lang="en-IN" sz="3600" dirty="0">
              <a:solidFill>
                <a:schemeClr val="accent2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095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16526">
        <p:cut/>
      </p:transition>
    </mc:Choice>
    <mc:Fallback xmlns="">
      <p:transition advTm="16526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8C6E1-B101-434B-BB6E-1AEA60633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027" y="2616693"/>
            <a:ext cx="8131946" cy="1890943"/>
          </a:xfrm>
          <a:solidFill>
            <a:srgbClr val="00B0F0"/>
          </a:solidFill>
          <a:ln>
            <a:solidFill>
              <a:schemeClr val="bg2">
                <a:lumMod val="2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9600" dirty="0">
                <a:highlight>
                  <a:srgbClr val="FF00FF"/>
                </a:highlight>
                <a:latin typeface="Arial Rounded MT Bold" panose="020F0704030504030204" pitchFamily="34" charset="0"/>
              </a:rPr>
              <a:t>THANK YOU</a:t>
            </a:r>
            <a:endParaRPr lang="en-IN" sz="9600" dirty="0">
              <a:highlight>
                <a:srgbClr val="FF00FF"/>
              </a:highligh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0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4564">
        <p:cut/>
      </p:transition>
    </mc:Choice>
    <mc:Fallback xmlns="">
      <p:transition advClick="0" advTm="4564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09B46D-E167-48A0-B944-9FFC9F1DC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175" y="70897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contents</a:t>
            </a:r>
            <a:endParaRPr lang="en-IN" sz="7200" dirty="0">
              <a:solidFill>
                <a:schemeClr val="accent2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CE1F1C-F411-4C28-A3A2-E46472EB7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46" y="2141737"/>
            <a:ext cx="8534400" cy="3615267"/>
          </a:xfrm>
        </p:spPr>
        <p:txBody>
          <a:bodyPr>
            <a:normAutofit fontScale="47500" lnSpcReduction="20000"/>
          </a:bodyPr>
          <a:lstStyle/>
          <a:p>
            <a:r>
              <a:rPr lang="en-US" sz="4800" dirty="0">
                <a:solidFill>
                  <a:schemeClr val="tx1">
                    <a:lumMod val="95000"/>
                  </a:schemeClr>
                </a:solidFill>
                <a:latin typeface="Bahnschrift Light Condensed" panose="020B0502040204020203" pitchFamily="34" charset="0"/>
              </a:rPr>
              <a:t>Objective</a:t>
            </a:r>
          </a:p>
          <a:p>
            <a:r>
              <a:rPr lang="en-US" sz="4800" dirty="0">
                <a:solidFill>
                  <a:schemeClr val="tx1">
                    <a:lumMod val="95000"/>
                  </a:schemeClr>
                </a:solidFill>
                <a:latin typeface="Bahnschrift Light Condensed" panose="020B0502040204020203" pitchFamily="34" charset="0"/>
              </a:rPr>
              <a:t>Block diagram</a:t>
            </a:r>
          </a:p>
          <a:p>
            <a:r>
              <a:rPr lang="en-US" sz="4800" dirty="0">
                <a:solidFill>
                  <a:schemeClr val="tx1">
                    <a:lumMod val="95000"/>
                  </a:schemeClr>
                </a:solidFill>
                <a:latin typeface="Bahnschrift Light Condensed" panose="020B0502040204020203" pitchFamily="34" charset="0"/>
              </a:rPr>
              <a:t>Components required</a:t>
            </a:r>
          </a:p>
          <a:p>
            <a:r>
              <a:rPr lang="en-US" sz="4800" dirty="0">
                <a:solidFill>
                  <a:schemeClr val="tx1">
                    <a:lumMod val="95000"/>
                  </a:schemeClr>
                </a:solidFill>
                <a:latin typeface="Bahnschrift Light Condensed" panose="020B0502040204020203" pitchFamily="34" charset="0"/>
              </a:rPr>
              <a:t>Circuit diagram</a:t>
            </a:r>
          </a:p>
          <a:p>
            <a:r>
              <a:rPr lang="en-US" sz="4800" dirty="0">
                <a:solidFill>
                  <a:schemeClr val="tx1">
                    <a:lumMod val="95000"/>
                  </a:schemeClr>
                </a:solidFill>
                <a:latin typeface="Bahnschrift Light Condensed" panose="020B0502040204020203" pitchFamily="34" charset="0"/>
              </a:rPr>
              <a:t>Advantages</a:t>
            </a:r>
          </a:p>
          <a:p>
            <a:r>
              <a:rPr lang="en-US" sz="4800" dirty="0">
                <a:solidFill>
                  <a:schemeClr val="tx1">
                    <a:lumMod val="95000"/>
                  </a:schemeClr>
                </a:solidFill>
                <a:latin typeface="Bahnschrift Light Condensed" panose="020B0502040204020203" pitchFamily="34" charset="0"/>
              </a:rPr>
              <a:t>Application</a:t>
            </a:r>
          </a:p>
          <a:p>
            <a:r>
              <a:rPr lang="en-US" sz="4800" dirty="0">
                <a:solidFill>
                  <a:schemeClr val="tx1">
                    <a:lumMod val="95000"/>
                  </a:schemeClr>
                </a:solidFill>
                <a:latin typeface="Bahnschrift Light Condensed" panose="020B0502040204020203" pitchFamily="34" charset="0"/>
              </a:rPr>
              <a:t>Working video of automatic plant irrigation system</a:t>
            </a:r>
          </a:p>
          <a:p>
            <a:r>
              <a:rPr lang="en-US" sz="4800" dirty="0">
                <a:solidFill>
                  <a:schemeClr val="tx1">
                    <a:lumMod val="95000"/>
                  </a:schemeClr>
                </a:solidFill>
                <a:latin typeface="Bahnschrift Light Condensed" panose="020B0502040204020203" pitchFamily="34" charset="0"/>
              </a:rPr>
              <a:t>Conclusion</a:t>
            </a:r>
          </a:p>
          <a:p>
            <a:pPr marL="0" indent="0">
              <a:buNone/>
            </a:pPr>
            <a:endParaRPr lang="en-US" sz="4800" dirty="0">
              <a:solidFill>
                <a:srgbClr val="00B050"/>
              </a:solidFill>
              <a:latin typeface="Bahnschrift Light Condensed" panose="020B0502040204020203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2929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12133">
        <p:cut/>
      </p:transition>
    </mc:Choice>
    <mc:Fallback xmlns="">
      <p:transition advTm="12133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2AA47-C1A3-48BB-A840-30BC5F117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61" y="287373"/>
            <a:ext cx="9174223" cy="1507067"/>
          </a:xfrm>
          <a:ln>
            <a:solidFill>
              <a:srgbClr val="FFFF00"/>
            </a:solidFill>
          </a:ln>
        </p:spPr>
        <p:txBody>
          <a:bodyPr>
            <a:normAutofit/>
          </a:bodyPr>
          <a:lstStyle/>
          <a:p>
            <a:pPr algn="just"/>
            <a:r>
              <a:rPr lang="en-US" sz="80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OBJECTIVE</a:t>
            </a:r>
            <a:endParaRPr lang="en-IN" sz="8000" dirty="0">
              <a:solidFill>
                <a:schemeClr val="accent6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DD2DE-6377-401D-BBC4-29A5022E1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36" y="1794440"/>
            <a:ext cx="8534400" cy="361526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4000" b="1" dirty="0">
                <a:solidFill>
                  <a:srgbClr val="FFFF00"/>
                </a:solidFill>
              </a:rPr>
              <a:t>TO  develop an automatic plant irrigation system using Arduino UNO.</a:t>
            </a:r>
            <a:endParaRPr lang="en-IN" sz="4000" b="1" dirty="0">
              <a:solidFill>
                <a:srgbClr val="FFFF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0571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7766">
        <p:cut/>
      </p:transition>
    </mc:Choice>
    <mc:Fallback xmlns="">
      <p:transition advTm="7766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84212" y="188686"/>
            <a:ext cx="8534400" cy="769257"/>
          </a:xfrm>
        </p:spPr>
        <p:txBody>
          <a:bodyPr>
            <a:noAutofit/>
          </a:bodyPr>
          <a:lstStyle/>
          <a:p>
            <a:r>
              <a:rPr lang="en-IN" sz="6000" dirty="0">
                <a:solidFill>
                  <a:srgbClr val="FF3399"/>
                </a:solidFill>
                <a:latin typeface="Algerian" pitchFamily="82" charset="0"/>
              </a:rPr>
              <a:t>BLOCK DIAGRAM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087" y="1165829"/>
            <a:ext cx="11393714" cy="53993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4611601" y="1553029"/>
            <a:ext cx="3091544" cy="769257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 SUPPLY 9V DC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6125033" y="2322286"/>
            <a:ext cx="0" cy="802973"/>
          </a:xfrm>
          <a:prstGeom prst="straightConnector1">
            <a:avLst/>
          </a:prstGeom>
          <a:ln w="57150">
            <a:solidFill>
              <a:schemeClr val="accent4">
                <a:alpha val="60000"/>
              </a:schemeClr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647088" y="3125259"/>
            <a:ext cx="3060000" cy="793141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ARDUINO UNO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3893142" y="3664114"/>
            <a:ext cx="718459" cy="0"/>
          </a:xfrm>
          <a:prstGeom prst="straightConnector1">
            <a:avLst/>
          </a:prstGeom>
          <a:ln w="57150">
            <a:solidFill>
              <a:srgbClr val="92D050">
                <a:alpha val="60000"/>
              </a:srgb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914399" y="2917371"/>
            <a:ext cx="2978743" cy="1427087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CAPACITIVE MOISTURE SENSOR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7707088" y="3521829"/>
            <a:ext cx="720000" cy="0"/>
          </a:xfrm>
          <a:prstGeom prst="straightConnector1">
            <a:avLst/>
          </a:prstGeom>
          <a:ln w="57150">
            <a:solidFill>
              <a:schemeClr val="accent4">
                <a:alpha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8427088" y="3197829"/>
            <a:ext cx="2415083" cy="648000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RELAY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9634629" y="3939886"/>
            <a:ext cx="0" cy="720000"/>
          </a:xfrm>
          <a:prstGeom prst="straightConnector1">
            <a:avLst/>
          </a:prstGeom>
          <a:ln w="57150">
            <a:solidFill>
              <a:srgbClr val="92D050">
                <a:alpha val="60000"/>
              </a:srgb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8427088" y="4704455"/>
            <a:ext cx="2415083" cy="1464115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 PUMP WITH MOTOR  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6618517" y="5384800"/>
            <a:ext cx="1837602" cy="0"/>
          </a:xfrm>
          <a:prstGeom prst="straightConnector1">
            <a:avLst/>
          </a:prstGeom>
          <a:ln w="57150">
            <a:solidFill>
              <a:srgbClr val="92D050">
                <a:alpha val="60000"/>
              </a:srgb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4034971" y="5043714"/>
            <a:ext cx="2554515" cy="682172"/>
          </a:xfrm>
          <a:prstGeom prst="rect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IN" sz="2800" dirty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OIL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2403770" y="4344458"/>
            <a:ext cx="0" cy="1040342"/>
          </a:xfrm>
          <a:prstGeom prst="straightConnector1">
            <a:avLst/>
          </a:prstGeom>
          <a:ln w="57150">
            <a:solidFill>
              <a:srgbClr val="92D050">
                <a:alpha val="60000"/>
              </a:srgb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endCxn id="46" idx="1"/>
          </p:cNvCxnSpPr>
          <p:nvPr/>
        </p:nvCxnSpPr>
        <p:spPr>
          <a:xfrm>
            <a:off x="2403770" y="5384800"/>
            <a:ext cx="1631201" cy="0"/>
          </a:xfrm>
          <a:prstGeom prst="straightConnector1">
            <a:avLst/>
          </a:prstGeom>
          <a:ln w="57150">
            <a:solidFill>
              <a:srgbClr val="92D050">
                <a:alpha val="60000"/>
              </a:srgb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657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7374-A9D3-4345-A329-1AC02C5EC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062" y="186003"/>
            <a:ext cx="8442033" cy="994728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solidFill>
                  <a:srgbClr val="FF00FF"/>
                </a:solidFill>
                <a:latin typeface="Arial Black" panose="020B0A04020102020204" pitchFamily="34" charset="0"/>
              </a:rPr>
              <a:t>COMPONENTS REQUIRED:</a:t>
            </a:r>
            <a:endParaRPr lang="en-IN" sz="5400" dirty="0">
              <a:solidFill>
                <a:srgbClr val="FF00FF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96B3C-4601-4EA1-BE7D-529B7C40E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062" y="1684143"/>
            <a:ext cx="8534400" cy="369208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ARDUINO UNO</a:t>
            </a:r>
          </a:p>
          <a:p>
            <a:r>
              <a:rPr lang="en-US" b="1" dirty="0">
                <a:solidFill>
                  <a:srgbClr val="FFFF00"/>
                </a:solidFill>
              </a:rPr>
              <a:t>CAPACITIVE SOIL MOISTURE SENSOR</a:t>
            </a:r>
          </a:p>
          <a:p>
            <a:r>
              <a:rPr lang="en-US" b="1" dirty="0"/>
              <a:t>5V RELAY MODULE</a:t>
            </a:r>
          </a:p>
          <a:p>
            <a:r>
              <a:rPr lang="en-US" b="1" dirty="0">
                <a:solidFill>
                  <a:schemeClr val="accent6"/>
                </a:solidFill>
              </a:rPr>
              <a:t>WATER PUMP MOTOR</a:t>
            </a:r>
          </a:p>
          <a:p>
            <a:r>
              <a:rPr lang="en-US" b="1" dirty="0">
                <a:solidFill>
                  <a:srgbClr val="FFC000"/>
                </a:solidFill>
              </a:rPr>
              <a:t>MALE AND FEMALE  JUMPER WIRES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USB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BATTERY</a:t>
            </a:r>
          </a:p>
          <a:p>
            <a:r>
              <a:rPr lang="en-US" b="1" dirty="0">
                <a:solidFill>
                  <a:srgbClr val="00B0F0"/>
                </a:solidFill>
              </a:rPr>
              <a:t>PLASTIC TUBE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6E8B52-7321-4158-B18F-3137F61820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0" t="25405" r="43250" b="49772"/>
          <a:stretch/>
        </p:blipFill>
        <p:spPr>
          <a:xfrm>
            <a:off x="6511489" y="1207335"/>
            <a:ext cx="2133600" cy="16519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47A652-4762-4BA7-B591-1F193599AC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50" t="36551" r="45000" b="39000"/>
          <a:stretch/>
        </p:blipFill>
        <p:spPr>
          <a:xfrm>
            <a:off x="8331581" y="3583398"/>
            <a:ext cx="1859280" cy="16767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1E3F8B-6DFD-48D1-984E-6590210221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83" t="41926" r="44667" b="38745"/>
          <a:stretch/>
        </p:blipFill>
        <p:spPr>
          <a:xfrm>
            <a:off x="9997474" y="1207335"/>
            <a:ext cx="1920240" cy="15368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0663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20672">
        <p:cut/>
      </p:transition>
    </mc:Choice>
    <mc:Fallback xmlns="">
      <p:transition advTm="20672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D05F-8DDA-4E54-BEFE-0AB2338A6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191" y="286305"/>
            <a:ext cx="9226858" cy="1507067"/>
          </a:xfrm>
        </p:spPr>
        <p:txBody>
          <a:bodyPr>
            <a:normAutofit fontScale="90000"/>
          </a:bodyPr>
          <a:lstStyle/>
          <a:p>
            <a:pPr algn="just"/>
            <a:r>
              <a:rPr lang="en-US" dirty="0">
                <a:solidFill>
                  <a:srgbClr val="FF00FF"/>
                </a:solidFill>
                <a:latin typeface="Arial Black" panose="020B0A04020102020204" pitchFamily="34" charset="0"/>
              </a:rPr>
              <a:t>Advantages of USING capacitive soil moisture sensor over RESISTIVE soil moisture sensor :</a:t>
            </a:r>
            <a:endParaRPr lang="en-IN" dirty="0">
              <a:solidFill>
                <a:srgbClr val="FF00FF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D16F8-2348-488B-BEE1-9F5045438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639" y="2104009"/>
            <a:ext cx="8570542" cy="3626364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QUICK AND ACCURATE RESOPNSE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ABILITY TO READ SOIL VOLUMETRIC WATER CONTENT DIRECTLY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NO SPECIAL MAINTANANCE IS REQUIRED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CORROSION RESISTANT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LARGE RANGE OF OPERATING ENVIRONMENT(0 TO 50 DEGREE CELSIUS) AND RANGE OF MEASUREMENT( 0% TO SATURATED WATER CONTENT</a:t>
            </a:r>
            <a:r>
              <a:rPr lang="en-US" sz="2400" b="1" dirty="0">
                <a:solidFill>
                  <a:schemeClr val="tx1">
                    <a:lumMod val="95000"/>
                  </a:schemeClr>
                </a:solidFill>
              </a:rPr>
              <a:t>)</a:t>
            </a:r>
            <a:endParaRPr lang="en-IN" sz="2400" b="1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855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13372">
        <p:cut/>
      </p:transition>
    </mc:Choice>
    <mc:Fallback xmlns="">
      <p:transition advTm="13372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F5E12-0CE5-43EA-8AED-372B18092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330" y="110641"/>
            <a:ext cx="8934526" cy="1114477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6600" dirty="0">
                <a:solidFill>
                  <a:srgbClr val="FF0000"/>
                </a:solidFill>
                <a:latin typeface="Arial Black" panose="020B0A04020102020204" pitchFamily="34" charset="0"/>
              </a:rPr>
              <a:t>CIRCUIT DIAGRAM:</a:t>
            </a:r>
            <a:endParaRPr lang="en-IN" sz="66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9AF777-FF02-4C4B-A612-43454D1B1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7" t="12464" r="28412" b="17541"/>
          <a:stretch/>
        </p:blipFill>
        <p:spPr>
          <a:xfrm>
            <a:off x="2175029" y="1837677"/>
            <a:ext cx="6782539" cy="3844031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11059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10989">
        <p:cut/>
      </p:transition>
    </mc:Choice>
    <mc:Fallback xmlns="">
      <p:transition advTm="10989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FDE99-C27C-446D-AB73-FFFEE80EE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3708" y="199417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9900FF"/>
                </a:solidFill>
                <a:latin typeface="Arial Black" panose="020B0A04020102020204" pitchFamily="34" charset="0"/>
              </a:rPr>
              <a:t>Circuit:</a:t>
            </a:r>
            <a:endParaRPr lang="en-IN" sz="5400" dirty="0">
              <a:solidFill>
                <a:srgbClr val="9900FF"/>
              </a:solidFill>
              <a:latin typeface="Arial Black" panose="020B0A0402010202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6884F87-DCAB-4DD5-BB01-0B0E8AF16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50" t="28418" r="29431" b="34112"/>
          <a:stretch/>
        </p:blipFill>
        <p:spPr>
          <a:xfrm>
            <a:off x="565212" y="1376214"/>
            <a:ext cx="11061575" cy="4811698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421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7276">
        <p:cut/>
      </p:transition>
    </mc:Choice>
    <mc:Fallback xmlns="">
      <p:transition advTm="7276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2A35D-244D-4524-BF06-FF6E47F49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169" y="217172"/>
            <a:ext cx="8534400" cy="1318665"/>
          </a:xfrm>
        </p:spPr>
        <p:txBody>
          <a:bodyPr>
            <a:normAutofit/>
          </a:bodyPr>
          <a:lstStyle/>
          <a:p>
            <a:pPr algn="just"/>
            <a:r>
              <a:rPr lang="en-US" sz="6000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>Advantages:</a:t>
            </a:r>
            <a:endParaRPr lang="en-IN" sz="6000" dirty="0">
              <a:solidFill>
                <a:schemeClr val="accent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803989-E843-4E42-878A-6B1286AA93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105" y="1729419"/>
            <a:ext cx="8534400" cy="4047267"/>
          </a:xfrm>
        </p:spPr>
        <p:txBody>
          <a:bodyPr>
            <a:normAutofit fontScale="92500"/>
          </a:bodyPr>
          <a:lstStyle/>
          <a:p>
            <a:pPr marL="742950" indent="-742950" algn="just">
              <a:buFont typeface="+mj-lt"/>
              <a:buAutoNum type="arabicPeriod"/>
            </a:pPr>
            <a:r>
              <a:rPr lang="en-US" sz="4000" dirty="0">
                <a:solidFill>
                  <a:srgbClr val="FFC000"/>
                </a:solidFill>
                <a:latin typeface="Bahnschrift" panose="020B0502040204020203" pitchFamily="34" charset="0"/>
              </a:rPr>
              <a:t>LOW COST AND RELIABLE CIRCUIT</a:t>
            </a:r>
          </a:p>
          <a:p>
            <a:pPr marL="742950" indent="-742950" algn="just">
              <a:buFont typeface="+mj-lt"/>
              <a:buAutoNum type="arabicPeriod"/>
            </a:pPr>
            <a:r>
              <a:rPr lang="en-US" sz="4000" dirty="0">
                <a:solidFill>
                  <a:srgbClr val="FFC000"/>
                </a:solidFill>
                <a:latin typeface="Bahnschrift" panose="020B0502040204020203" pitchFamily="34" charset="0"/>
              </a:rPr>
              <a:t>COMPLETE ELIMINATION OF MAN POWER</a:t>
            </a:r>
          </a:p>
          <a:p>
            <a:pPr marL="742950" indent="-742950" algn="just">
              <a:buFont typeface="+mj-lt"/>
              <a:buAutoNum type="arabicPeriod"/>
            </a:pPr>
            <a:r>
              <a:rPr lang="en-US" sz="4000" dirty="0">
                <a:solidFill>
                  <a:srgbClr val="FFC000"/>
                </a:solidFill>
                <a:latin typeface="Bahnschrift" panose="020B0502040204020203" pitchFamily="34" charset="0"/>
              </a:rPr>
              <a:t>WORKS ACCORDING TO THE SOIL CONDITION</a:t>
            </a:r>
          </a:p>
          <a:p>
            <a:pPr marL="742950" indent="-742950" algn="just">
              <a:buFont typeface="+mj-lt"/>
              <a:buAutoNum type="arabicPeriod"/>
            </a:pPr>
            <a:r>
              <a:rPr lang="en-US" sz="4000" dirty="0">
                <a:solidFill>
                  <a:srgbClr val="FFC000"/>
                </a:solidFill>
                <a:latin typeface="Bahnschrift" panose="020B0502040204020203" pitchFamily="34" charset="0"/>
              </a:rPr>
              <a:t>HIGHLY  </a:t>
            </a:r>
            <a:r>
              <a:rPr lang="en-US" sz="4000">
                <a:solidFill>
                  <a:srgbClr val="FFC000"/>
                </a:solidFill>
                <a:latin typeface="Bahnschrift" panose="020B0502040204020203" pitchFamily="34" charset="0"/>
              </a:rPr>
              <a:t>SENSITIVE</a:t>
            </a:r>
            <a:r>
              <a:rPr lang="en-IN" sz="4000">
                <a:solidFill>
                  <a:srgbClr val="FFC000"/>
                </a:solidFill>
                <a:latin typeface="Bahnschrift" panose="020B0502040204020203" pitchFamily="34" charset="0"/>
              </a:rPr>
              <a:t> </a:t>
            </a:r>
            <a:r>
              <a:rPr lang="en-US" sz="4000">
                <a:solidFill>
                  <a:srgbClr val="FFC000"/>
                </a:solidFill>
                <a:latin typeface="Bahnschrift" panose="020B0502040204020203" pitchFamily="34" charset="0"/>
              </a:rPr>
              <a:t> TO  </a:t>
            </a:r>
            <a:r>
              <a:rPr lang="en-IN" sz="4000">
                <a:solidFill>
                  <a:srgbClr val="FFC000"/>
                </a:solidFill>
                <a:latin typeface="Bahnschrift" panose="020B0502040204020203" pitchFamily="34" charset="0"/>
              </a:rPr>
              <a:t>MOISTURE </a:t>
            </a:r>
            <a:endParaRPr lang="en-IN" sz="4000" dirty="0">
              <a:solidFill>
                <a:srgbClr val="FFC000"/>
              </a:solidFill>
              <a:latin typeface="Bahnschrift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416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14521">
        <p:cut/>
      </p:transition>
    </mc:Choice>
    <mc:Fallback xmlns="">
      <p:transition advTm="14521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5|1|1.1|0.9|0.8|0.8|1|1|1|1.1|1.2|1|1|1|2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.7|0.9|0.9|1|1|1|0.8|1|1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.4|1.2|1.2|1.4|1.4|1.3|1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1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.7|1.4|1.3|1.1|1.2|0.9|1.2|2.4|1.1|1.1|1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3|2.1|1.1|1.3|1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1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.7|2.6|2.6|2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.7|1.4|1.2|1.2"/>
</p:tagLst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645</TotalTime>
  <Words>266</Words>
  <Application>Microsoft Office PowerPoint</Application>
  <PresentationFormat>Widescreen</PresentationFormat>
  <Paragraphs>69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Algerian</vt:lpstr>
      <vt:lpstr>Arial Black</vt:lpstr>
      <vt:lpstr>Arial Rounded MT Bold</vt:lpstr>
      <vt:lpstr>Bahnschrift</vt:lpstr>
      <vt:lpstr>Bahnschrift Light Condensed</vt:lpstr>
      <vt:lpstr>Bahnschrift SemiCondensed</vt:lpstr>
      <vt:lpstr>Century Gothic</vt:lpstr>
      <vt:lpstr>Wingdings 3</vt:lpstr>
      <vt:lpstr>Slice</vt:lpstr>
      <vt:lpstr>AUTOMATIC PLANT IRRIGATION SYSTEM</vt:lpstr>
      <vt:lpstr>contents</vt:lpstr>
      <vt:lpstr>OBJECTIVE</vt:lpstr>
      <vt:lpstr>BLOCK DIAGRAM</vt:lpstr>
      <vt:lpstr>COMPONENTS REQUIRED:</vt:lpstr>
      <vt:lpstr>Advantages of USING capacitive soil moisture sensor over RESISTIVE soil moisture sensor :</vt:lpstr>
      <vt:lpstr>CIRCUIT DIAGRAM:</vt:lpstr>
      <vt:lpstr>Circuit:</vt:lpstr>
      <vt:lpstr>Advantages:</vt:lpstr>
      <vt:lpstr>APPLICATIONS:</vt:lpstr>
      <vt:lpstr>COST OF THE PROJECT:</vt:lpstr>
      <vt:lpstr>PowerPoint Presentation</vt:lpstr>
      <vt:lpstr>CONCLUSION: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plant irrigating system</dc:title>
  <dc:creator>SUNDARAVALLI</dc:creator>
  <cp:lastModifiedBy>SUNDARAVALLI</cp:lastModifiedBy>
  <cp:revision>64</cp:revision>
  <dcterms:created xsi:type="dcterms:W3CDTF">2021-04-14T05:06:29Z</dcterms:created>
  <dcterms:modified xsi:type="dcterms:W3CDTF">2023-07-19T09:10:14Z</dcterms:modified>
</cp:coreProperties>
</file>